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09" r:id="rId3"/>
    <p:sldId id="256" r:id="rId4"/>
    <p:sldId id="302" r:id="rId5"/>
    <p:sldId id="304" r:id="rId6"/>
    <p:sldId id="305" r:id="rId7"/>
    <p:sldId id="295" r:id="rId8"/>
    <p:sldId id="289" r:id="rId9"/>
    <p:sldId id="288" r:id="rId10"/>
    <p:sldId id="325" r:id="rId11"/>
    <p:sldId id="310" r:id="rId12"/>
    <p:sldId id="350" r:id="rId13"/>
    <p:sldId id="326" r:id="rId14"/>
    <p:sldId id="329" r:id="rId15"/>
    <p:sldId id="332" r:id="rId16"/>
    <p:sldId id="345" r:id="rId17"/>
    <p:sldId id="278" r:id="rId18"/>
    <p:sldId id="306" r:id="rId19"/>
    <p:sldId id="308" r:id="rId20"/>
    <p:sldId id="333" r:id="rId21"/>
    <p:sldId id="314" r:id="rId22"/>
    <p:sldId id="315" r:id="rId23"/>
    <p:sldId id="261" r:id="rId24"/>
    <p:sldId id="268" r:id="rId25"/>
    <p:sldId id="324" r:id="rId26"/>
    <p:sldId id="316" r:id="rId27"/>
    <p:sldId id="327" r:id="rId28"/>
    <p:sldId id="344" r:id="rId29"/>
    <p:sldId id="351" r:id="rId30"/>
    <p:sldId id="355" r:id="rId31"/>
    <p:sldId id="319" r:id="rId32"/>
    <p:sldId id="320" r:id="rId33"/>
    <p:sldId id="356" r:id="rId34"/>
    <p:sldId id="330" r:id="rId35"/>
    <p:sldId id="331" r:id="rId36"/>
    <p:sldId id="357" r:id="rId37"/>
    <p:sldId id="294" r:id="rId38"/>
    <p:sldId id="279" r:id="rId39"/>
    <p:sldId id="338" r:id="rId40"/>
    <p:sldId id="339" r:id="rId41"/>
    <p:sldId id="348" r:id="rId42"/>
    <p:sldId id="340" r:id="rId43"/>
    <p:sldId id="341" r:id="rId44"/>
    <p:sldId id="347" r:id="rId45"/>
    <p:sldId id="282" r:id="rId46"/>
    <p:sldId id="284" r:id="rId47"/>
    <p:sldId id="353" r:id="rId48"/>
    <p:sldId id="354" r:id="rId49"/>
    <p:sldId id="358" r:id="rId50"/>
    <p:sldId id="35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29" autoAdjust="0"/>
  </p:normalViewPr>
  <p:slideViewPr>
    <p:cSldViewPr>
      <p:cViewPr>
        <p:scale>
          <a:sx n="100" d="100"/>
          <a:sy n="100" d="100"/>
        </p:scale>
        <p:origin x="-2052" y="-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61.jpe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How to use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</a:p>
          <a:p>
            <a:pPr>
              <a:buFontTx/>
              <a:buChar char="-"/>
            </a:pPr>
            <a:r>
              <a:rPr lang="en-US" sz="2400" dirty="0" smtClean="0"/>
              <a:t>Introduction to statistics and </a:t>
            </a:r>
            <a:r>
              <a:rPr lang="en-US" sz="2400" dirty="0" smtClean="0"/>
              <a:t>the autocorrelation function</a:t>
            </a: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Basic theory of time series analysis: </a:t>
            </a:r>
            <a:r>
              <a:rPr lang="en-US" sz="2400" dirty="0" err="1" smtClean="0"/>
              <a:t>autocovariance</a:t>
            </a:r>
            <a:r>
              <a:rPr lang="en-US" sz="2400" dirty="0" smtClean="0"/>
              <a:t> matrix, periodicity, aliasing, stochastic realizations, hands-on simulation</a:t>
            </a:r>
          </a:p>
          <a:p>
            <a:pPr>
              <a:buFontTx/>
              <a:buChar char="-"/>
            </a:pPr>
            <a:r>
              <a:rPr lang="en-US" sz="2400" dirty="0" smtClean="0"/>
              <a:t>Introduction to time series models in R and Python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in R and Python: autocorrelation function estimation, time series decomposition, trend analysis, harmonic regression</a:t>
            </a: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Hands-on analysis of environmental time series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autocorrelation to spatial dimensions</a:t>
            </a:r>
          </a:p>
          <a:p>
            <a:pPr>
              <a:buFontTx/>
              <a:buChar char="-"/>
            </a:pPr>
            <a:r>
              <a:rPr lang="en-US" sz="2400" dirty="0" smtClean="0"/>
              <a:t>Spatial </a:t>
            </a:r>
            <a:r>
              <a:rPr lang="en-US" sz="2400" dirty="0" err="1" smtClean="0"/>
              <a:t>autocovariance</a:t>
            </a:r>
            <a:r>
              <a:rPr lang="en-US" sz="2400" dirty="0" smtClean="0"/>
              <a:t> matrices and pair-wise distance functions</a:t>
            </a:r>
          </a:p>
          <a:p>
            <a:pPr>
              <a:buFontTx/>
              <a:buChar char="-"/>
            </a:pPr>
            <a:r>
              <a:rPr lang="en-US" sz="2400" dirty="0" smtClean="0"/>
              <a:t>Fitting simple spatial models in R and Python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3048000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lag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512227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213" y="4191000"/>
            <a:ext cx="8153400" cy="18967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lag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64" y="914400"/>
            <a:ext cx="8686800" cy="457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WHY SHOULD ENVIRONMENTAL SCIENTISTS CARE?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505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2364" y="2251471"/>
            <a:ext cx="8382000" cy="337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Two Reasons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Learn about the dynamics of the environmental process, understanding structure in data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Magnitude </a:t>
            </a:r>
            <a:r>
              <a:rPr lang="en-US" sz="2400" dirty="0" smtClean="0"/>
              <a:t>of autocorrelation controls the quantity of information in space/time </a:t>
            </a:r>
            <a:r>
              <a:rPr lang="en-US" sz="2400" dirty="0" smtClean="0"/>
              <a:t>data. </a:t>
            </a:r>
            <a:r>
              <a:rPr lang="en-US" sz="2400" dirty="0"/>
              <a:t>The width of confidence intervals, </a:t>
            </a:r>
            <a:r>
              <a:rPr lang="en-US" sz="2400" dirty="0" err="1"/>
              <a:t>p.values</a:t>
            </a:r>
            <a:r>
              <a:rPr lang="en-US" sz="2400" dirty="0"/>
              <a:t>, posterior </a:t>
            </a:r>
            <a:r>
              <a:rPr lang="en-US" sz="2400" dirty="0" smtClean="0"/>
              <a:t>probabilities</a:t>
            </a:r>
            <a:r>
              <a:rPr lang="en-US" sz="2400" dirty="0"/>
              <a:t>, and other empirical inferences depend critically on </a:t>
            </a:r>
            <a:r>
              <a:rPr lang="en-US" sz="2400" dirty="0" smtClean="0"/>
              <a:t>characterizing the autocorrelation, as we shall see…</a:t>
            </a:r>
            <a:endParaRPr lang="en-US" sz="2400" dirty="0"/>
          </a:p>
          <a:p>
            <a:pPr algn="l"/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9947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04800" y="2438399"/>
            <a:ext cx="8052363" cy="3694773"/>
            <a:chOff x="421280" y="2057400"/>
            <a:chExt cx="4008839" cy="1839429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𝑒</m:t>
                        </m:r>
                        <m:r>
                          <a:rPr lang="en-US" sz="2800" i="1"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  <m:r>
                          <a:rPr lang="en-US" sz="2800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77" r="-7568" b="-21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~ </m:t>
                      </m:r>
                      <m:r>
                        <a:rPr lang="en-US" sz="2400" b="0" i="1" smtClean="0">
                          <a:latin typeface="Cambria Math"/>
                        </a:rPr>
                        <m:t>𝑁𝑜𝑟𝑚𝑎𝑙</m:t>
                      </m:r>
                      <m:r>
                        <a:rPr lang="en-US" sz="24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35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28800" y="17526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*first-order linear autoregressive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148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57200" y="1905001"/>
            <a:ext cx="3467100" cy="1637474"/>
            <a:chOff x="421280" y="2057400"/>
            <a:chExt cx="4008839" cy="1893332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0531" y="1379619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915711"/>
            <a:ext cx="3832031" cy="221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6"/>
          <a:stretch/>
        </p:blipFill>
        <p:spPr bwMode="auto">
          <a:xfrm>
            <a:off x="4800600" y="3886200"/>
            <a:ext cx="3581400" cy="231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6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expected variance of a temporal process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6909" y="4114800"/>
                <a:ext cx="8382000" cy="2163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Variance inflation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 smtClean="0"/>
                  <a:t> quantifies information lost due to autocorrelation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09" y="4114800"/>
                <a:ext cx="8382000" cy="2163763"/>
              </a:xfrm>
              <a:blipFill rotWithShape="1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333" r="-1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  <a:blipFill rotWithShape="1"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009474"/>
            <a:ext cx="2734596" cy="64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106610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848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702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Simulate autoregressive model and estimates its autocorrelation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</a:t>
            </a:r>
            <a:r>
              <a:rPr lang="en-US" sz="2800" dirty="0" smtClean="0"/>
              <a:t>Different time series with different properties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09" y="838200"/>
            <a:ext cx="887649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1513532"/>
            <a:ext cx="382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PYTHON ALONGSIDE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59114"/>
            <a:ext cx="9067800" cy="574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790300"/>
            <a:ext cx="2950820" cy="58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7374" y="1513532"/>
            <a:ext cx="382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PYTHON ALONGSIDE</a:t>
            </a:r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</a:t>
            </a:r>
            <a:r>
              <a:rPr lang="en-US" sz="2800" dirty="0" smtClean="0"/>
              <a:t>Different time series with different properties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533" y="1219200"/>
            <a:ext cx="8852267" cy="228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666" y="1206500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750" y="3733800"/>
            <a:ext cx="866783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00600" y="6172200"/>
            <a:ext cx="382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PYTHON ALONGSIDE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use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2971799" cy="192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531516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0" y="2986847"/>
            <a:ext cx="7722186" cy="387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762001"/>
            <a:ext cx="5765800" cy="222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−2)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  <a:blipFill rotWithShape="1">
                <a:blip r:embed="rId4"/>
                <a:stretch>
                  <a:fillRect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638800" y="4876800"/>
            <a:ext cx="347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*assumes data are independent</a:t>
            </a:r>
            <a:br>
              <a:rPr lang="en-US" dirty="0" smtClean="0"/>
            </a:br>
            <a:r>
              <a:rPr lang="en-US" dirty="0" smtClean="0"/>
              <a:t>  check Wikipedia for a derivation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00400" y="5791200"/>
            <a:ext cx="251460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5000" y="6172200"/>
            <a:ext cx="256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Overconfidence of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62025"/>
            <a:ext cx="8686800" cy="101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Suppose we would like to estimate a simpler quantity, the mean historical SST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6675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093" y="4876800"/>
            <a:ext cx="4141192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24000" y="3048000"/>
            <a:ext cx="6037036" cy="988544"/>
            <a:chOff x="381000" y="3352800"/>
            <a:chExt cx="6037036" cy="98854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1000" y="3352800"/>
              <a:ext cx="1955800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62200" y="3352800"/>
              <a:ext cx="4055836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057400" y="4876800"/>
            <a:ext cx="4648200" cy="114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3962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*sum over elements of the covariance matrix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43400"/>
            <a:ext cx="760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itchFamily="34" charset="0"/>
              </a:rPr>
              <a:t>Assuming each pair of points Xi, </a:t>
            </a:r>
            <a:r>
              <a:rPr lang="en-US" sz="2400" dirty="0" err="1" smtClean="0">
                <a:latin typeface="Calibri Light" pitchFamily="34" charset="0"/>
              </a:rPr>
              <a:t>Xk</a:t>
            </a:r>
            <a:r>
              <a:rPr lang="en-US" sz="2400" dirty="0" smtClean="0">
                <a:latin typeface="Calibri Light" pitchFamily="34" charset="0"/>
              </a:rPr>
              <a:t> have </a:t>
            </a:r>
            <a:r>
              <a:rPr lang="en-US" sz="2400" dirty="0">
                <a:latin typeface="Calibri Light" pitchFamily="34" charset="0"/>
              </a:rPr>
              <a:t>correlation rho</a:t>
            </a:r>
          </a:p>
        </p:txBody>
      </p:sp>
    </p:spTree>
    <p:extLst>
      <p:ext uri="{BB962C8B-B14F-4D97-AF65-F5344CB8AC3E}">
        <p14:creationId xmlns:p14="http://schemas.microsoft.com/office/powerpoint/2010/main" val="49036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9646"/>
            <a:ext cx="8610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Simulate 200 datasets with trends and try recovering the parameters with alpha = {0,0.5,0.95}</a:t>
            </a:r>
          </a:p>
          <a:p>
            <a:pPr marL="0" indent="0">
              <a:buNone/>
            </a:pPr>
            <a:r>
              <a:rPr lang="en-US" sz="2400" dirty="0" smtClean="0"/>
              <a:t>Variance of slope increases with autocorrelation</a:t>
            </a:r>
          </a:p>
          <a:p>
            <a:pPr marL="0" indent="0">
              <a:buNone/>
            </a:pPr>
            <a:r>
              <a:rPr lang="en-US" sz="2400" dirty="0" smtClean="0"/>
              <a:t>Basic standard error formula ignores this, like in the mean formula</a:t>
            </a:r>
          </a:p>
          <a:p>
            <a:pPr marL="0" indent="0">
              <a:buNone/>
            </a:pPr>
            <a:r>
              <a:rPr lang="en-US" sz="2400" dirty="0" smtClean="0"/>
              <a:t>Rule of thumb: </a:t>
            </a:r>
            <a:r>
              <a:rPr lang="en-US" sz="2400" dirty="0" err="1" smtClean="0"/>
              <a:t>n_effective</a:t>
            </a:r>
            <a:r>
              <a:rPr lang="en-US" sz="2400" dirty="0" smtClean="0"/>
              <a:t>(alpha) ~ (1-alpha)n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334962"/>
          </a:xfrm>
        </p:spPr>
        <p:txBody>
          <a:bodyPr>
            <a:noAutofit/>
          </a:bodyPr>
          <a:lstStyle/>
          <a:p>
            <a:r>
              <a:rPr lang="en-US" sz="3600" dirty="0" smtClean="0"/>
              <a:t>A simulated time series with known trends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7848599" cy="269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72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914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statistical implications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2*standard error misses the ‘true value’ ~ 40% of the time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  <a:blipFill rotWithShape="1">
                <a:blip r:embed="rId2"/>
                <a:stretch>
                  <a:fillRect l="-3528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67"/>
          <a:stretch/>
        </p:blipFill>
        <p:spPr bwMode="auto">
          <a:xfrm>
            <a:off x="304800" y="1110481"/>
            <a:ext cx="3753899" cy="542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5955" y="3099347"/>
            <a:ext cx="3619558" cy="343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2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r="-91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741149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Simulate 200 datasets with </a:t>
            </a:r>
            <a:r>
              <a:rPr lang="en-US" dirty="0" smtClean="0"/>
              <a:t>trend =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500" y="1524000"/>
            <a:ext cx="5562900" cy="519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3400" y="76200"/>
            <a:ext cx="7557787" cy="1276350"/>
            <a:chOff x="633412" y="152400"/>
            <a:chExt cx="7557787" cy="12763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3412" y="152400"/>
              <a:ext cx="3714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09650" y="152400"/>
              <a:ext cx="7181549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990600"/>
            <a:ext cx="4038600" cy="44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514300" y="2514600"/>
            <a:ext cx="2095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09950" y="2895600"/>
            <a:ext cx="2590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61900" y="4495800"/>
            <a:ext cx="2057400" cy="10668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14500" y="4953000"/>
            <a:ext cx="3086100" cy="5334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526" r="-1181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7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750629" cy="556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7494" y="15240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543300" y="4419600"/>
            <a:ext cx="4953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4727833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much weaker </a:t>
            </a:r>
            <a:br>
              <a:rPr lang="en-US" dirty="0" smtClean="0"/>
            </a:br>
            <a:r>
              <a:rPr lang="en-US" dirty="0" smtClean="0"/>
              <a:t>empirical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1"/>
            <a:ext cx="3406760" cy="174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0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the Air </a:t>
            </a:r>
            <a:r>
              <a:rPr lang="en-US" sz="4000" dirty="0">
                <a:solidFill>
                  <a:schemeClr val="bg1"/>
                </a:solidFill>
                <a:latin typeface="Calibri Light" pitchFamily="34" charset="0"/>
              </a:rPr>
              <a:t>w</a:t>
            </a:r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e Breathe?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  <a:endParaRPr lang="en-US" sz="3200" dirty="0" smtClean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9143999" cy="1470025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solidFill>
                  <a:schemeClr val="bg1"/>
                </a:solidFill>
              </a:rPr>
              <a:t>An Introduction to </a:t>
            </a:r>
            <a:br>
              <a:rPr lang="en-US" sz="5300" dirty="0" smtClean="0">
                <a:solidFill>
                  <a:schemeClr val="bg1"/>
                </a:solidFill>
              </a:rPr>
            </a:br>
            <a:r>
              <a:rPr lang="en-US" sz="53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5300" dirty="0" smtClean="0">
                <a:solidFill>
                  <a:schemeClr val="bg1"/>
                </a:solidFill>
              </a:rPr>
            </a:b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1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949" y="1945822"/>
            <a:ext cx="1619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44" y="1945822"/>
            <a:ext cx="4410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644" y="2949576"/>
            <a:ext cx="6984887" cy="44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957" y="3489101"/>
            <a:ext cx="6959487" cy="5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73" y="4397376"/>
            <a:ext cx="7518627" cy="106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2775" y="5857875"/>
            <a:ext cx="26098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2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960" y="838200"/>
            <a:ext cx="841456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temporal trend is best thought of ‘what’s left over’</a:t>
            </a:r>
          </a:p>
          <a:p>
            <a:pPr marL="0" indent="0">
              <a:buNone/>
            </a:pPr>
            <a:r>
              <a:rPr lang="en-US" dirty="0"/>
              <a:t>This can be extremely difficult to ascertain when the dynamics of the process are not precisely 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6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 and regression with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68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3581400"/>
            <a:ext cx="3810000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In space, this pervasive phenomena generates pattern </a:t>
            </a:r>
          </a:p>
          <a:p>
            <a:pPr marL="0" indent="0">
              <a:buNone/>
            </a:pPr>
            <a:r>
              <a:rPr lang="en-US" sz="2600" dirty="0" smtClean="0"/>
              <a:t>This simple fact has broad implications that can play tricks on our ideas about science!</a:t>
            </a:r>
            <a:endParaRPr lang="en-US" sz="2600" dirty="0"/>
          </a:p>
        </p:txBody>
      </p:sp>
      <p:pic>
        <p:nvPicPr>
          <p:cNvPr id="8" name="Picture 7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399186"/>
            <a:ext cx="3276600" cy="199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399187"/>
            <a:ext cx="4991893" cy="490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88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1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3600" y="914400"/>
            <a:ext cx="468283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www.civil.northwestern.edu/people/dowding/airphoto/scan/b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5775"/>
            <a:ext cx="83488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27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7" y="990600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" y="51054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</p:spTree>
    <p:extLst>
      <p:ext uri="{BB962C8B-B14F-4D97-AF65-F5344CB8AC3E}">
        <p14:creationId xmlns:p14="http://schemas.microsoft.com/office/powerpoint/2010/main" val="4014349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33600" y="304800"/>
            <a:ext cx="6754085" cy="4267200"/>
            <a:chOff x="990600" y="200025"/>
            <a:chExt cx="7718953" cy="4876800"/>
          </a:xfrm>
        </p:grpSpPr>
        <p:pic>
          <p:nvPicPr>
            <p:cNvPr id="6" name="Picture 2" descr="Image result for oregon climat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64" t="3938" r="1637" b="8390"/>
            <a:stretch/>
          </p:blipFill>
          <p:spPr bwMode="auto">
            <a:xfrm>
              <a:off x="2286000" y="200025"/>
              <a:ext cx="6423553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mage result for oregon climat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" t="20035" r="72478" b="49486"/>
            <a:stretch/>
          </p:blipFill>
          <p:spPr bwMode="auto">
            <a:xfrm>
              <a:off x="990600" y="200025"/>
              <a:ext cx="1828800" cy="133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Image result for steen mounta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16774"/>
            <a:ext cx="2895600" cy="14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7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003300"/>
            <a:ext cx="7086600" cy="58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mage result for pinheiro and b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1120832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54100"/>
            <a:ext cx="7265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990600" y="1733550"/>
            <a:ext cx="693012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3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Goals of Applied Statistics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800" y="1143000"/>
            <a:ext cx="5257800" cy="4149251"/>
            <a:chOff x="508000" y="2631957"/>
            <a:chExt cx="4968875" cy="392124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31"/>
            <a:stretch/>
          </p:blipFill>
          <p:spPr bwMode="auto">
            <a:xfrm>
              <a:off x="508000" y="2631957"/>
              <a:ext cx="4064000" cy="392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H="1" flipV="1">
              <a:off x="3105149" y="4882298"/>
              <a:ext cx="923926" cy="6118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2809875" y="4653698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1" y="5335033"/>
              <a:ext cx="1438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 Light" pitchFamily="34" charset="0"/>
                </a:rPr>
                <a:t>Today</a:t>
              </a:r>
              <a:endParaRPr lang="en-US" sz="2400" dirty="0">
                <a:latin typeface="Calibri Light" pitchFamily="34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81600" y="1752600"/>
            <a:ext cx="3810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Goal of statistics is to learn about the data-generating process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 of applied statistics thus often aligned with applied science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2836" y="4922919"/>
            <a:ext cx="1349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DATALAB.CC</a:t>
            </a:r>
          </a:p>
        </p:txBody>
      </p:sp>
    </p:spTree>
    <p:extLst>
      <p:ext uri="{BB962C8B-B14F-4D97-AF65-F5344CB8AC3E}">
        <p14:creationId xmlns:p14="http://schemas.microsoft.com/office/powerpoint/2010/main" val="26682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Learned basic concepts, datasets relatively small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Two-day workshop next year using Stan</a:t>
            </a:r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environmental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</a:t>
            </a:r>
            <a:r>
              <a:rPr lang="en-US" dirty="0" smtClean="0"/>
              <a:t>ollected </a:t>
            </a:r>
            <a:r>
              <a:rPr lang="en-US" dirty="0"/>
              <a:t>in time and/or space</a:t>
            </a:r>
          </a:p>
          <a:p>
            <a:pPr>
              <a:buFontTx/>
              <a:buChar char="-"/>
            </a:pPr>
            <a:r>
              <a:rPr lang="en-US" dirty="0"/>
              <a:t>Seasonal, daily, and other cycles</a:t>
            </a:r>
          </a:p>
          <a:p>
            <a:pPr>
              <a:buFontTx/>
              <a:buChar char="-"/>
            </a:pPr>
            <a:r>
              <a:rPr lang="en-US" dirty="0" err="1"/>
              <a:t>Colinearity</a:t>
            </a:r>
            <a:r>
              <a:rPr lang="en-US" dirty="0"/>
              <a:t> among variables</a:t>
            </a:r>
          </a:p>
          <a:p>
            <a:pPr>
              <a:buFontTx/>
              <a:buChar char="-"/>
            </a:pPr>
            <a:r>
              <a:rPr lang="en-US" dirty="0"/>
              <a:t>Observational, measurement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5071987"/>
            <a:ext cx="4818293" cy="56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Periodicity, trend, ‘runs’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533400"/>
            <a:ext cx="7994184" cy="3810000"/>
            <a:chOff x="990600" y="152400"/>
            <a:chExt cx="7010400" cy="33411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0000"/>
            <a:stretch/>
          </p:blipFill>
          <p:spPr bwMode="auto">
            <a:xfrm>
              <a:off x="990600" y="152400"/>
              <a:ext cx="7010400" cy="283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676400" y="3124200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Global mean monthly air temperature anomaly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5493" y="4343400"/>
            <a:ext cx="3723596" cy="151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heat extremes united stat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580" y="76200"/>
            <a:ext cx="420602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678" y="3868615"/>
            <a:ext cx="432261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304800"/>
            <a:ext cx="4282891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262" y="2996651"/>
            <a:ext cx="3004138" cy="5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elstrong.org/attachments/article/12/US_average_min_tem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635906"/>
            <a:ext cx="4187997" cy="29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364041"/>
            <a:ext cx="7032885" cy="6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33501"/>
            <a:ext cx="388560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llution Over U.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42" y="1171127"/>
            <a:ext cx="4566254" cy="26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76200"/>
            <a:ext cx="2362200" cy="89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4191000"/>
            <a:ext cx="8839200" cy="2438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Utah department of environment claims research demonstrates Asian source of ozone, meaning the state is not in violation of EPA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Empirical</a:t>
            </a:r>
            <a:r>
              <a:rPr lang="en-US" dirty="0" smtClean="0"/>
              <a:t> science hotly contested: statisticians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will see how properly treating spatial/temporal properties is critical to empirical inference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5057</TotalTime>
  <Words>783</Words>
  <Application>Microsoft Office PowerPoint</Application>
  <PresentationFormat>On-screen Show (4:3)</PresentationFormat>
  <Paragraphs>132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Outline of Workshop</vt:lpstr>
      <vt:lpstr>How to use Jupyter</vt:lpstr>
      <vt:lpstr>An Introduction to  Environmental Statistics </vt:lpstr>
      <vt:lpstr>PowerPoint Presentation</vt:lpstr>
      <vt:lpstr>Goals of Applied Statistics</vt:lpstr>
      <vt:lpstr>Characteristics of environmental data</vt:lpstr>
      <vt:lpstr>PowerPoint Presentation</vt:lpstr>
      <vt:lpstr>PowerPoint Presentation</vt:lpstr>
      <vt:lpstr>PowerPoint Presentation</vt:lpstr>
      <vt:lpstr>What Generates the Pattern?  Key concept: correlation as a function of lag</vt:lpstr>
      <vt:lpstr>Autocorrelation functions</vt:lpstr>
      <vt:lpstr>WHY SHOULD ENVIRONMENTAL SCIENTISTS CARE?</vt:lpstr>
      <vt:lpstr>The concept of stochastic realization</vt:lpstr>
      <vt:lpstr>The concept of stochastic realization</vt:lpstr>
      <vt:lpstr>The expected variance of a temporal process</vt:lpstr>
      <vt:lpstr>Simulate autoregressive model and estimates its autocorrelation function</vt:lpstr>
      <vt:lpstr>Simulate Different time series with different properties</vt:lpstr>
      <vt:lpstr>Simulate Different time series with different properties</vt:lpstr>
      <vt:lpstr>Estimate the autocorrelation function</vt:lpstr>
      <vt:lpstr>The almighty variance-covariance matrix</vt:lpstr>
      <vt:lpstr>Is there a trend? ..a first attempt</vt:lpstr>
      <vt:lpstr>The Overconfidence of Independence</vt:lpstr>
      <vt:lpstr>A simulated time series with known trends</vt:lpstr>
      <vt:lpstr>The statistical implications</vt:lpstr>
      <vt:lpstr>PowerPoint Presentation</vt:lpstr>
      <vt:lpstr>Fitting a Model with Temporal Autocorrelation</vt:lpstr>
      <vt:lpstr>BREAK</vt:lpstr>
      <vt:lpstr>Dataset #1: Ozone time series at single station</vt:lpstr>
      <vt:lpstr>Time series of ozone data</vt:lpstr>
      <vt:lpstr>Simple Trend Analysis</vt:lpstr>
      <vt:lpstr>Harmonic regression</vt:lpstr>
      <vt:lpstr>Harmonic regression</vt:lpstr>
      <vt:lpstr>Aliasing</vt:lpstr>
      <vt:lpstr>Time Series Decomposition</vt:lpstr>
      <vt:lpstr>Time Series Decomposition</vt:lpstr>
      <vt:lpstr>Correlation and regression with time series</vt:lpstr>
      <vt:lpstr>Model Selection</vt:lpstr>
      <vt:lpstr>LUNCH</vt:lpstr>
      <vt:lpstr>What Generates the Pattern?  Key concept: correlation as a function of lag</vt:lpstr>
      <vt:lpstr>Autocorrelation functions</vt:lpstr>
      <vt:lpstr>PowerPoint Presentation</vt:lpstr>
      <vt:lpstr>Simulate spatially autocorrelated data</vt:lpstr>
      <vt:lpstr>Simulate spatially autocorrelated data</vt:lpstr>
      <vt:lpstr>PowerPoint Presentation</vt:lpstr>
      <vt:lpstr>PowerPoint Presentation</vt:lpstr>
      <vt:lpstr>Spatial interpolation</vt:lpstr>
      <vt:lpstr>Spatial Regression</vt:lpstr>
      <vt:lpstr>Spatial Regression</vt:lpstr>
      <vt:lpstr>PowerPoint Presentation</vt:lpstr>
      <vt:lpstr>Wrapping 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126</cp:revision>
  <dcterms:created xsi:type="dcterms:W3CDTF">2017-01-24T01:57:15Z</dcterms:created>
  <dcterms:modified xsi:type="dcterms:W3CDTF">2017-03-30T23:12:32Z</dcterms:modified>
</cp:coreProperties>
</file>